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69" r:id="rId4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262" r:id="rId14"/>
    <p:sldId id="695" r:id="rId15"/>
    <p:sldId id="316" r:id="rId16"/>
    <p:sldId id="297" r:id="rId17"/>
    <p:sldId id="318" r:id="rId18"/>
    <p:sldId id="319" r:id="rId19"/>
    <p:sldId id="310" r:id="rId20"/>
    <p:sldId id="317" r:id="rId21"/>
    <p:sldId id="300" r:id="rId22"/>
    <p:sldId id="321" r:id="rId23"/>
    <p:sldId id="322" r:id="rId24"/>
    <p:sldId id="323" r:id="rId25"/>
    <p:sldId id="324" r:id="rId26"/>
    <p:sldId id="320" r:id="rId27"/>
    <p:sldId id="265" r:id="rId28"/>
    <p:sldId id="328" r:id="rId29"/>
    <p:sldId id="306" r:id="rId30"/>
    <p:sldId id="305" r:id="rId31"/>
    <p:sldId id="282" r:id="rId32"/>
    <p:sldId id="311" r:id="rId33"/>
    <p:sldId id="301" r:id="rId34"/>
    <p:sldId id="307" r:id="rId35"/>
    <p:sldId id="302" r:id="rId36"/>
    <p:sldId id="287" r:id="rId37"/>
    <p:sldId id="309" r:id="rId38"/>
    <p:sldId id="293" r:id="rId39"/>
    <p:sldId id="294" r:id="rId40"/>
    <p:sldId id="365" r:id="rId41"/>
    <p:sldId id="364" r:id="rId42"/>
    <p:sldId id="674" r:id="rId43"/>
    <p:sldId id="359" r:id="rId44"/>
    <p:sldId id="360" r:id="rId45"/>
    <p:sldId id="361" r:id="rId46"/>
    <p:sldId id="362" r:id="rId47"/>
    <p:sldId id="694" r:id="rId48"/>
    <p:sldId id="697" r:id="rId49"/>
    <p:sldId id="690" r:id="rId50"/>
    <p:sldId id="691" r:id="rId51"/>
    <p:sldId id="412" r:id="rId52"/>
    <p:sldId id="692" r:id="rId53"/>
    <p:sldId id="747" r:id="rId54"/>
    <p:sldId id="415" r:id="rId55"/>
    <p:sldId id="748" r:id="rId56"/>
    <p:sldId id="693" r:id="rId57"/>
    <p:sldId id="749" r:id="rId58"/>
    <p:sldId id="806" r:id="rId59"/>
    <p:sldId id="809" r:id="rId60"/>
    <p:sldId id="807" r:id="rId61"/>
    <p:sldId id="810" r:id="rId62"/>
    <p:sldId id="808" r:id="rId63"/>
    <p:sldId id="750" r:id="rId64"/>
    <p:sldId id="798" r:id="rId65"/>
    <p:sldId id="753" r:id="rId66"/>
    <p:sldId id="754" r:id="rId67"/>
    <p:sldId id="755" r:id="rId68"/>
    <p:sldId id="756" r:id="rId69"/>
    <p:sldId id="669" r:id="rId70"/>
  </p:sldIdLst>
  <p:sldSz cx="12192000" cy="6858000"/>
  <p:notesSz cx="6858000" cy="9144000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4" Type="http://schemas.openxmlformats.org/officeDocument/2006/relationships/tags" Target="tags/tag9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8133B-3CE2-46A6-885F-CA2B12970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0F56A-9F00-49B7-A009-0B0202F40B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0444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文本占位符 104450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0035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5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3E607E-B80F-490B-8E39-4D29FAFBFF4B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302" y="908050"/>
            <a:ext cx="10597209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302" y="1600201"/>
            <a:ext cx="10597209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7419" y="419102"/>
            <a:ext cx="7289800" cy="683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118247" y="1096995"/>
            <a:ext cx="5955507" cy="31432"/>
            <a:chOff x="3060700" y="4724400"/>
            <a:chExt cx="5955507" cy="314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5C440-72A1-4B83-80AD-711072488B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83F81-43E2-4994-9781-7F58A4109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3565-82EE-4EC2-BD20-1D9A3A9A83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91477-4AB0-4F0B-9452-9AC22B95A1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" y="0"/>
            <a:ext cx="12181172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896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793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689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522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6565" indent="-4565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89330" indent="-3803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2095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1060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0025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48990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955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285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0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2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1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12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08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microsoft.com/office/2007/relationships/media" Target="../media/media1.wma"/><Relationship Id="rId1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.xml"/><Relationship Id="rId2" Type="http://schemas.openxmlformats.org/officeDocument/2006/relationships/image" Target="../media/image54.jpe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2423127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4163510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5917692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7674056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2585559" y="1311278"/>
            <a:ext cx="1806507" cy="1800312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9" name="Oval 5"/>
          <p:cNvSpPr>
            <a:spLocks noChangeArrowheads="1"/>
          </p:cNvSpPr>
          <p:nvPr/>
        </p:nvSpPr>
        <p:spPr bwMode="auto">
          <a:xfrm>
            <a:off x="4311941" y="1311278"/>
            <a:ext cx="1806507" cy="18003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304800" dist="38100" dir="27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Oval 5"/>
          <p:cNvSpPr>
            <a:spLocks noChangeArrowheads="1"/>
          </p:cNvSpPr>
          <p:nvPr/>
        </p:nvSpPr>
        <p:spPr bwMode="auto">
          <a:xfrm>
            <a:off x="4363779" y="1362938"/>
            <a:ext cx="1702830" cy="1696991"/>
          </a:xfrm>
          <a:prstGeom prst="ellipse">
            <a:avLst/>
          </a:prstGeom>
          <a:solidFill>
            <a:srgbClr val="FFAB3F"/>
          </a:solidFill>
          <a:ln>
            <a:noFill/>
          </a:ln>
          <a:effectLst>
            <a:innerShdw blurRad="88900" dist="50800" dir="16200000">
              <a:prstClr val="black">
                <a:alpha val="38000"/>
              </a:prstClr>
            </a:inn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6060070" y="1311278"/>
            <a:ext cx="1806507" cy="1800312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7800681" y="1311278"/>
            <a:ext cx="1806507" cy="1800312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867075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4584182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献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6364784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8105918" y="1478519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索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1991590" y="2143943"/>
            <a:ext cx="431536" cy="430056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569482" y="1951768"/>
            <a:ext cx="301964" cy="30092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112487" y="1255111"/>
            <a:ext cx="216398" cy="215655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931197" y="1197268"/>
            <a:ext cx="308786" cy="307727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909088" y="2947459"/>
            <a:ext cx="266481" cy="265568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24225" y="2925061"/>
            <a:ext cx="274147" cy="273207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7717546" y="1093920"/>
            <a:ext cx="269944" cy="269018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823792" y="3016902"/>
            <a:ext cx="238509" cy="237691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9656270" y="2067289"/>
            <a:ext cx="431536" cy="430056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185564" y="1885611"/>
            <a:ext cx="301964" cy="300928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631030" y="2144870"/>
            <a:ext cx="216398" cy="215655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128598" y="2104376"/>
            <a:ext cx="216398" cy="215655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3654970" y="3852632"/>
            <a:ext cx="4861239" cy="672074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05695" y="3888412"/>
            <a:ext cx="3511851" cy="689610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 践 一</a:t>
            </a:r>
            <a:endParaRPr kumimoji="0" lang="zh-CN" altLang="en-US" sz="37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2475865" y="4860925"/>
            <a:ext cx="721931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C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中文学术文献检索实践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6C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2190328" y="7890561"/>
            <a:ext cx="856041" cy="358788"/>
          </a:xfrm>
          <a:prstGeom prst="rect">
            <a:avLst/>
          </a:prstGeom>
          <a:noFill/>
        </p:spPr>
        <p:txBody>
          <a:bodyPr wrap="none" lIns="81060" tIns="40531" rIns="81060" bIns="40531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延迟符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05_He'S A Pirat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50313" y="-890480"/>
            <a:ext cx="609459" cy="609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 bldLvl="0" animBg="1"/>
      <p:bldP spid="2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idx="1"/>
          </p:nvPr>
        </p:nvSpPr>
        <p:spPr>
          <a:xfrm>
            <a:off x="1135915" y="1737677"/>
            <a:ext cx="10597209" cy="4525963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中华人民共和国国家知识产权局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China National Intellectual Property Administration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简称 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黑体" panose="02010609060101010101" pitchFamily="49" charset="-122"/>
              </a:rPr>
              <a:t>CNIPA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http://www.cnipa.gov.cn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2"/>
          <p:cNvSpPr txBox="1"/>
          <p:nvPr/>
        </p:nvSpPr>
        <p:spPr>
          <a:xfrm>
            <a:off x="1320925" y="439772"/>
            <a:ext cx="613495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二、利用国家知识产权局网检索课题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下 2"/>
          <p:cNvSpPr/>
          <p:nvPr/>
        </p:nvSpPr>
        <p:spPr>
          <a:xfrm>
            <a:off x="10730702" y="4276579"/>
            <a:ext cx="352148" cy="1223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55224" y="4269362"/>
            <a:ext cx="52096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滚动鼠标看网站下半页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-16736"/>
            <a:ext cx="9110999" cy="6874736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55" y="0"/>
            <a:ext cx="8418786" cy="6858000"/>
          </a:xfrm>
          <a:prstGeom prst="rect">
            <a:avLst/>
          </a:prstGeom>
        </p:spPr>
      </p:pic>
      <p:sp>
        <p:nvSpPr>
          <p:cNvPr id="4" name="对话气泡: 矩形 3"/>
          <p:cNvSpPr/>
          <p:nvPr/>
        </p:nvSpPr>
        <p:spPr>
          <a:xfrm>
            <a:off x="107315" y="2681605"/>
            <a:ext cx="2546350" cy="452120"/>
          </a:xfrm>
          <a:prstGeom prst="wedgeRectCallout">
            <a:avLst>
              <a:gd name="adj1" fmla="val 187472"/>
              <a:gd name="adj2" fmla="val 26935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点击进入专利检索平台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95" y="112542"/>
            <a:ext cx="9917368" cy="674545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矩形: 圆角 3"/>
          <p:cNvSpPr/>
          <p:nvPr/>
        </p:nvSpPr>
        <p:spPr>
          <a:xfrm>
            <a:off x="3277772" y="0"/>
            <a:ext cx="1617785" cy="4783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1"/>
          <p:cNvSpPr/>
          <p:nvPr/>
        </p:nvSpPr>
        <p:spPr>
          <a:xfrm>
            <a:off x="0" y="1308295"/>
            <a:ext cx="2700997" cy="815927"/>
          </a:xfrm>
          <a:prstGeom prst="borderCallout1">
            <a:avLst>
              <a:gd name="adj1" fmla="val -689"/>
              <a:gd name="adj2" fmla="val 48372"/>
              <a:gd name="adj3" fmla="val -114972"/>
              <a:gd name="adj4" fmla="val 121451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需要注册才能使用高级检索、阅读及下载专利全文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772"/>
            <a:ext cx="12183272" cy="5832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46" y="2981316"/>
            <a:ext cx="5848350" cy="243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下箭头 2"/>
          <p:cNvSpPr/>
          <p:nvPr/>
        </p:nvSpPr>
        <p:spPr>
          <a:xfrm>
            <a:off x="3037450" y="2191665"/>
            <a:ext cx="381000" cy="8397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46160" y="4438462"/>
            <a:ext cx="2991290" cy="717452"/>
          </a:xfrm>
          <a:prstGeom prst="borderCallout1">
            <a:avLst>
              <a:gd name="adj1" fmla="val 123"/>
              <a:gd name="adj2" fmla="val 51252"/>
              <a:gd name="adj3" fmla="val -159879"/>
              <a:gd name="adj4" fmla="val 9960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可限定检索专利文献范围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17" y="1505244"/>
            <a:ext cx="9289965" cy="51481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057400" y="457201"/>
            <a:ext cx="7924800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/>
              <a:t>国家知识产权局收录的专利文献范围</a:t>
            </a:r>
            <a:endParaRPr lang="zh-CN" alt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5152"/>
            <a:ext cx="12102845" cy="5793774"/>
          </a:xfrm>
          <a:prstGeom prst="rect">
            <a:avLst/>
          </a:prstGeom>
        </p:spPr>
      </p:pic>
      <p:sp>
        <p:nvSpPr>
          <p:cNvPr id="5" name="线形标注 1 4"/>
          <p:cNvSpPr/>
          <p:nvPr/>
        </p:nvSpPr>
        <p:spPr>
          <a:xfrm>
            <a:off x="362551" y="1218586"/>
            <a:ext cx="2265363" cy="569913"/>
          </a:xfrm>
          <a:prstGeom prst="borderCallout1">
            <a:avLst>
              <a:gd name="adj1" fmla="val 102083"/>
              <a:gd name="adj2" fmla="val 49370"/>
              <a:gd name="adj3" fmla="val 260802"/>
              <a:gd name="adj4" fmla="val 181654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可选择检索字段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45331" y="2714324"/>
            <a:ext cx="4649002" cy="45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52600" y="154745"/>
          <a:ext cx="8763000" cy="666405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81362"/>
                <a:gridCol w="1586491"/>
                <a:gridCol w="6495147"/>
              </a:tblGrid>
              <a:tr h="493674">
                <a:tc gridSpan="3"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18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常规检索</a:t>
                      </a:r>
                      <a:r>
                        <a:rPr lang="en-US" sz="18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sz="18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检索字段介绍</a:t>
                      </a:r>
                      <a:endParaRPr lang="zh-CN" sz="1800" b="1" kern="100" dirty="0">
                        <a:solidFill>
                          <a:srgbClr val="00030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b"/>
                </a:tc>
                <a:tc hMerge="1">
                  <a:tcPr/>
                </a:tc>
                <a:tc hMerge="1">
                  <a:tcPr/>
                </a:tc>
              </a:tr>
              <a:tr h="375092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字段名称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字段介绍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b"/>
                </a:tc>
              </a:tr>
              <a:tr h="1382656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自动识别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系统自动识别输入的检索要素类型，并自动完成检索式的构建，识别的类型包括号码类型（申请号、公开号），日期类型（申请日、公开日），分类号类型（</a:t>
                      </a: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IPC</a:t>
                      </a: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ECLA</a:t>
                      </a: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UC</a:t>
                      </a: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FI\FT</a:t>
                      </a: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），申请人类型、发明人类型、文本类型。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676601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检索要素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系统自动在标题、摘要、权利要求和分类号中进行检索。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1029629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申请号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系统自动在申请号字段进行检索，该字段支持带校验位的申请号或者专利号进行检索。该字段支持模糊检索。并自动联想提示国别代码信息。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676601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公开（公告）号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系统自动在公开号字段进行检索，该字段支持模糊检索。并自动联想提示国别代码信息。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676601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申请（专利权）人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系统自动在申请人字段进行检索，根据输入的关键词自动联想推荐申请量较高的相关申请人信息。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676601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发明人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系统自动在发明人字段进行检索，根据输入的关键词自动联想推荐申请量较高的相关发明人信息。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676601"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发明名称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系统自动在发明名称字段进行检索，根据输入的关键词自动联想推荐相关的发明名称信息。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3" y="81815"/>
            <a:ext cx="11548030" cy="6776185"/>
          </a:xfrm>
          <a:prstGeom prst="rect">
            <a:avLst/>
          </a:prstGeom>
        </p:spPr>
      </p:pic>
      <p:sp>
        <p:nvSpPr>
          <p:cNvPr id="5" name="线形标注 1 4"/>
          <p:cNvSpPr/>
          <p:nvPr/>
        </p:nvSpPr>
        <p:spPr>
          <a:xfrm>
            <a:off x="220496" y="1683434"/>
            <a:ext cx="2808287" cy="1219200"/>
          </a:xfrm>
          <a:prstGeom prst="borderCallout1">
            <a:avLst>
              <a:gd name="adj1" fmla="val 102083"/>
              <a:gd name="adj2" fmla="val 49370"/>
              <a:gd name="adj3" fmla="val 175898"/>
              <a:gd name="adj4" fmla="val 6376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选择好检索字段后，系统会自动在输入框下方显示该字段</a:t>
            </a:r>
            <a:r>
              <a:rPr lang="zh-CN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应用说明信息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53805" y="3832830"/>
            <a:ext cx="6362422" cy="931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14" y="1828801"/>
            <a:ext cx="9818972" cy="5761604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>
            <a:off x="6744101" y="4523072"/>
            <a:ext cx="533400" cy="914400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3200400" y="457201"/>
            <a:ext cx="525780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检索举例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124200" y="1143001"/>
            <a:ext cx="624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3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检索有关尼龙染色方面的中国专利</a:t>
            </a:r>
            <a:endParaRPr lang="zh-CN" altLang="en-US" sz="2800" b="1">
              <a:solidFill>
                <a:srgbClr val="0003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101377"/>
          <p:cNvSpPr>
            <a:spLocks noGrp="1" noRot="1"/>
          </p:cNvSpPr>
          <p:nvPr>
            <p:ph type="title" idx="4294967295"/>
          </p:nvPr>
        </p:nvSpPr>
        <p:spPr>
          <a:xfrm>
            <a:off x="1495425" y="342900"/>
            <a:ext cx="4429125" cy="644525"/>
          </a:xfrm>
        </p:spPr>
        <p:txBody>
          <a:bodyPr vert="horz" wrap="square" lIns="91440" tIns="45720" rIns="91440" bIns="45720" anchor="ctr" anchorCtr="0"/>
          <a:lstStyle/>
          <a:p>
            <a:pPr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本次实践课主要内容</a:t>
            </a:r>
            <a:endParaRPr lang="zh-CN" altLang="en-US" sz="2800" b="1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7170" name="文本占位符 101378"/>
          <p:cNvSpPr>
            <a:spLocks noGrp="1" noRot="1"/>
          </p:cNvSpPr>
          <p:nvPr>
            <p:ph type="body" idx="4294967295"/>
          </p:nvPr>
        </p:nvSpPr>
        <p:spPr>
          <a:xfrm>
            <a:off x="2127250" y="1981200"/>
            <a:ext cx="9124950" cy="453771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en-US" sz="3200" b="1" i="0" u="none" strike="noStrike" kern="0" cap="none" spc="0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         </a:t>
            </a:r>
            <a:r>
              <a:rPr lang="zh-CN" altLang="en-US" sz="2800" b="1" noProof="0" dirty="0">
                <a:ln>
                  <a:noFill/>
                </a:ln>
                <a:solidFill>
                  <a:srgbClr val="EA5E66"/>
                </a:solidFill>
                <a:effectLst/>
                <a:uLnTx/>
                <a:uFillTx/>
                <a:latin typeface="微软雅黑" panose="020B0503020204020204" pitchFamily="34" charset="-122"/>
                <a:sym typeface="+mn-ea"/>
              </a:rPr>
              <a:t>利用中国知网进行课题检索实践</a:t>
            </a:r>
            <a:endParaRPr lang="zh-CN" altLang="en-US" sz="2800" b="1" noProof="0" dirty="0">
              <a:ln>
                <a:noFill/>
              </a:ln>
              <a:solidFill>
                <a:srgbClr val="EA5E66"/>
              </a:solidFill>
              <a:effectLst/>
              <a:uLnTx/>
              <a:uFillTx/>
              <a:latin typeface="微软雅黑" panose="020B0503020204020204" pitchFamily="34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en-US" sz="3200" b="1" kern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</a:t>
            </a:r>
            <a:r>
              <a:rPr kumimoji="0" lang="zh-CN" altLang="en-US" sz="2800" b="1" i="0" u="none" strike="noStrike" cap="none" spc="0" normalizeH="0" baseline="0" noProof="0" dirty="0">
                <a:ln>
                  <a:noFill/>
                </a:ln>
                <a:solidFill>
                  <a:srgbClr val="0099A9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专利文献的检索实践</a:t>
            </a:r>
            <a:endParaRPr kumimoji="0" lang="en-US" altLang="en-US" sz="32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en-US" sz="32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0099A9"/>
                </a:solidFill>
                <a:effectLst/>
                <a:uLnTx/>
                <a:uFillTx/>
                <a:latin typeface="微软雅黑" panose="020B0503020204020204" pitchFamily="34" charset="-122"/>
                <a:sym typeface="+mn-ea"/>
              </a:rPr>
              <a:t>                 </a:t>
            </a:r>
            <a:r>
              <a:rPr lang="zh-CN" altLang="en-US" sz="2800" b="1" noProof="0" dirty="0">
                <a:ln>
                  <a:noFill/>
                </a:ln>
                <a:solidFill>
                  <a:srgbClr val="EA5E66"/>
                </a:solidFill>
                <a:effectLst/>
                <a:uLnTx/>
                <a:uFillTx/>
                <a:latin typeface="微软雅黑" panose="020B0503020204020204" pitchFamily="34" charset="-122"/>
                <a:sym typeface="+mn-ea"/>
              </a:rPr>
              <a:t>学位论文及其他特种文献的检索实践</a:t>
            </a:r>
            <a:endParaRPr kumimoji="0" lang="en-US" altLang="en-US" sz="32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0" u="none" strike="noStrike" kern="0" cap="none" spc="0" normalizeH="0" baseline="0" noProof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         </a:t>
            </a:r>
            <a:endParaRPr kumimoji="0" lang="en-US" altLang="en-US" sz="3200" b="0" i="0" u="none" strike="noStrike" kern="0" cap="none" spc="0" normalizeH="0" baseline="0" noProof="1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en-US" sz="3200" b="0" i="0" u="none" strike="noStrike" kern="0" cap="none" spc="0" normalizeH="0" baseline="0" noProof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          </a:t>
            </a:r>
            <a:r>
              <a:rPr lang="zh-CN" altLang="en-US" sz="2800" b="1" noProof="0" dirty="0">
                <a:ln>
                  <a:noFill/>
                </a:ln>
                <a:solidFill>
                  <a:srgbClr val="0099A9"/>
                </a:solidFill>
                <a:effectLst/>
                <a:uLnTx/>
                <a:uFillTx/>
                <a:latin typeface="微软雅黑" panose="020B0503020204020204" pitchFamily="34" charset="-122"/>
                <a:sym typeface="+mn-ea"/>
              </a:rPr>
              <a:t>网络学术资源搜索</a:t>
            </a:r>
            <a:r>
              <a:rPr kumimoji="0" lang="en-US" altLang="en-US" sz="32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</a:t>
            </a:r>
            <a:endParaRPr kumimoji="0" lang="en-US" altLang="en-US" sz="2800" b="0" i="0" u="none" strike="noStrike" kern="0" cap="none" spc="0" normalizeH="0" baseline="0" noProof="1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1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286760" y="1904365"/>
            <a:ext cx="687705" cy="659765"/>
          </a:xfrm>
          <a:prstGeom prst="ellipse">
            <a:avLst/>
          </a:prstGeom>
          <a:solidFill>
            <a:srgbClr val="EA5E66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286760" y="3070225"/>
            <a:ext cx="687705" cy="661035"/>
          </a:xfrm>
          <a:prstGeom prst="ellipse">
            <a:avLst/>
          </a:prstGeom>
          <a:solidFill>
            <a:srgbClr val="0099A9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86760" y="4237355"/>
            <a:ext cx="687705" cy="659765"/>
          </a:xfrm>
          <a:prstGeom prst="ellipse">
            <a:avLst/>
          </a:prstGeom>
          <a:solidFill>
            <a:srgbClr val="EA5E66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3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86760" y="5403215"/>
            <a:ext cx="687705" cy="661035"/>
          </a:xfrm>
          <a:prstGeom prst="ellipse">
            <a:avLst/>
          </a:prstGeom>
          <a:solidFill>
            <a:srgbClr val="0099A9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cs"/>
            </a:endParaRPr>
          </a:p>
        </p:txBody>
      </p:sp>
      <p:pic>
        <p:nvPicPr>
          <p:cNvPr id="34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4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33337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1232088"/>
            <a:ext cx="10058400" cy="4963566"/>
          </a:xfrm>
          <a:prstGeom prst="rect">
            <a:avLst/>
          </a:prstGeom>
        </p:spPr>
      </p:pic>
      <p:sp>
        <p:nvSpPr>
          <p:cNvPr id="3" name="线形标注 1 2"/>
          <p:cNvSpPr/>
          <p:nvPr/>
        </p:nvSpPr>
        <p:spPr>
          <a:xfrm>
            <a:off x="4153938" y="614057"/>
            <a:ext cx="5878293" cy="729834"/>
          </a:xfrm>
          <a:prstGeom prst="borderCallout1">
            <a:avLst>
              <a:gd name="adj1" fmla="val 101290"/>
              <a:gd name="adj2" fmla="val 51070"/>
              <a:gd name="adj3" fmla="val 423280"/>
              <a:gd name="adj4" fmla="val 573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当需要输入两个及以上检索词，表示交集（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）关系时，要用英文双引号引起来，否则表示并集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(or)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93366" y="3713871"/>
            <a:ext cx="1941342" cy="787791"/>
          </a:xfrm>
          <a:prstGeom prst="rect">
            <a:avLst/>
          </a:prstGeom>
          <a:solidFill>
            <a:srgbClr val="FFFF00">
              <a:alpha val="3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8302" y="1589649"/>
            <a:ext cx="1350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英文双引号！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8302" y="2202226"/>
            <a:ext cx="1350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英文双引号！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302" y="2814803"/>
            <a:ext cx="1350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英文双引号！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70"/>
            <a:ext cx="12161244" cy="58428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5503" y="3265926"/>
            <a:ext cx="533400" cy="1282847"/>
            <a:chOff x="3505200" y="4276578"/>
            <a:chExt cx="533400" cy="1282847"/>
          </a:xfrm>
        </p:grpSpPr>
        <p:sp>
          <p:nvSpPr>
            <p:cNvPr id="4" name="上箭头 3"/>
            <p:cNvSpPr/>
            <p:nvPr/>
          </p:nvSpPr>
          <p:spPr>
            <a:xfrm>
              <a:off x="3505200" y="4645025"/>
              <a:ext cx="533400" cy="91440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505200" y="4276578"/>
              <a:ext cx="533400" cy="3684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0" y="1310670"/>
            <a:ext cx="12064990" cy="233730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5"/>
            <a:ext cx="12182490" cy="5967510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>
            <a:off x="585537" y="2001253"/>
            <a:ext cx="533400" cy="914400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81199" y="1405288"/>
            <a:ext cx="4486977" cy="356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69"/>
            <a:ext cx="12175692" cy="6125058"/>
          </a:xfrm>
          <a:prstGeom prst="rect">
            <a:avLst/>
          </a:prstGeom>
        </p:spPr>
      </p:pic>
      <p:sp>
        <p:nvSpPr>
          <p:cNvPr id="2" name="对话气泡: 矩形 1"/>
          <p:cNvSpPr/>
          <p:nvPr/>
        </p:nvSpPr>
        <p:spPr>
          <a:xfrm>
            <a:off x="0" y="3094307"/>
            <a:ext cx="2259037" cy="661181"/>
          </a:xfrm>
          <a:prstGeom prst="wedgeRectCallout">
            <a:avLst>
              <a:gd name="adj1" fmla="val 55067"/>
              <a:gd name="adj2" fmla="val -3002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CNIPA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的高级检索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1990"/>
            <a:ext cx="12212765" cy="5683682"/>
          </a:xfrm>
          <a:prstGeom prst="rect">
            <a:avLst/>
          </a:prstGeom>
        </p:spPr>
      </p:pic>
      <p:sp>
        <p:nvSpPr>
          <p:cNvPr id="3" name="上箭头 2"/>
          <p:cNvSpPr/>
          <p:nvPr/>
        </p:nvSpPr>
        <p:spPr>
          <a:xfrm>
            <a:off x="11300861" y="2574307"/>
            <a:ext cx="533400" cy="914400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7583488" y="918143"/>
            <a:ext cx="2857500" cy="774700"/>
          </a:xfrm>
          <a:prstGeom prst="borderCallout1">
            <a:avLst>
              <a:gd name="adj1" fmla="val 101290"/>
              <a:gd name="adj2" fmla="val 51070"/>
              <a:gd name="adj3" fmla="val 186324"/>
              <a:gd name="adj4" fmla="val 132241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7888351" y="982436"/>
            <a:ext cx="229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/>
              <a:t>可根据自身实际需要配置检索字段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1114"/>
            <a:ext cx="11433175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0"/>
            <a:ext cx="12153550" cy="6522503"/>
          </a:xfrm>
          <a:prstGeom prst="rect">
            <a:avLst/>
          </a:prstGeom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769092" y="2559518"/>
            <a:ext cx="3810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3765081" y="4392437"/>
            <a:ext cx="3810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1678653" y="3905450"/>
            <a:ext cx="3810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1657798" y="2584784"/>
            <a:ext cx="3810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3647172" y="765175"/>
            <a:ext cx="3276600" cy="463550"/>
          </a:xfrm>
          <a:prstGeom prst="borderCallout1">
            <a:avLst>
              <a:gd name="adj1" fmla="val 101290"/>
              <a:gd name="adj2" fmla="val 51070"/>
              <a:gd name="adj3" fmla="val 389825"/>
              <a:gd name="adj4" fmla="val 1514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27655" name="TextBox 1"/>
          <p:cNvSpPr txBox="1">
            <a:spLocks noChangeArrowheads="1"/>
          </p:cNvSpPr>
          <p:nvPr/>
        </p:nvSpPr>
        <p:spPr bwMode="auto">
          <a:xfrm>
            <a:off x="3955581" y="846722"/>
            <a:ext cx="3470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点击可查询专利国别代码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2" y="561775"/>
            <a:ext cx="11140770" cy="57235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196"/>
            <a:ext cx="12244554" cy="632073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3179763" y="3009900"/>
            <a:ext cx="76200" cy="228600"/>
          </a:xfrm>
          <a:prstGeom prst="straightConnector1">
            <a:avLst/>
          </a:prstGeom>
          <a:ln w="38100">
            <a:solidFill>
              <a:srgbClr val="00030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99385" y="3124200"/>
            <a:ext cx="2739992" cy="2842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4800600" y="457200"/>
            <a:ext cx="4114800" cy="903288"/>
          </a:xfrm>
          <a:prstGeom prst="borderCallout1">
            <a:avLst>
              <a:gd name="adj1" fmla="val 101290"/>
              <a:gd name="adj2" fmla="val 51070"/>
              <a:gd name="adj3" fmla="val 294133"/>
              <a:gd name="adj4" fmla="val -395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26629" name="TextBox 1"/>
          <p:cNvSpPr txBox="1">
            <a:spLocks noChangeArrowheads="1"/>
          </p:cNvSpPr>
          <p:nvPr/>
        </p:nvSpPr>
        <p:spPr bwMode="auto">
          <a:xfrm>
            <a:off x="4876800" y="609601"/>
            <a:ext cx="3962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/>
              <a:t>当鼠标移至某检索字段输入框时，系统自动弹出该检索字段应用说明信息。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85071" y="1371600"/>
            <a:ext cx="7944729" cy="38862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例：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      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查阅有关华为手机的，但发明人不含有“王千”的专利信息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1618"/>
          <p:cNvSpPr>
            <a:spLocks noGrp="1" noRot="1"/>
          </p:cNvSpPr>
          <p:nvPr>
            <p:ph idx="1"/>
          </p:nvPr>
        </p:nvSpPr>
        <p:spPr>
          <a:xfrm>
            <a:off x="1855470" y="1509713"/>
            <a:ext cx="8032750" cy="4278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0" lang="zh-CN" altLang="en-US" sz="32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CNKI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数据库检索课题名为“尼龙的增韧改性研究进展”的核心期刊论文。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2"/>
          <p:cNvSpPr txBox="1"/>
          <p:nvPr/>
        </p:nvSpPr>
        <p:spPr>
          <a:xfrm>
            <a:off x="1320925" y="439772"/>
            <a:ext cx="613495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一、利用中国知网进行课题检索实践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558"/>
            <a:ext cx="12153888" cy="5904365"/>
          </a:xfrm>
          <a:prstGeom prst="rect">
            <a:avLst/>
          </a:prstGeom>
        </p:spPr>
      </p:pic>
      <p:sp>
        <p:nvSpPr>
          <p:cNvPr id="30722" name="Rectangle 5"/>
          <p:cNvSpPr>
            <a:spLocks noChangeArrowheads="1"/>
          </p:cNvSpPr>
          <p:nvPr/>
        </p:nvSpPr>
        <p:spPr bwMode="auto">
          <a:xfrm>
            <a:off x="4746858" y="1713098"/>
            <a:ext cx="1884948" cy="37129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" name="Rectangle 6"/>
          <p:cNvSpPr>
            <a:spLocks noChangeArrowheads="1"/>
          </p:cNvSpPr>
          <p:nvPr/>
        </p:nvSpPr>
        <p:spPr bwMode="auto">
          <a:xfrm>
            <a:off x="1420027" y="2084388"/>
            <a:ext cx="1447800" cy="381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5184006" y="2084388"/>
            <a:ext cx="1447800" cy="381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726" name="组合 7"/>
          <p:cNvGrpSpPr/>
          <p:nvPr/>
        </p:nvGrpSpPr>
        <p:grpSpPr bwMode="auto">
          <a:xfrm>
            <a:off x="4004912" y="3515367"/>
            <a:ext cx="4648200" cy="903288"/>
            <a:chOff x="3886200" y="5032463"/>
            <a:chExt cx="4648200" cy="903288"/>
          </a:xfrm>
        </p:grpSpPr>
        <p:sp>
          <p:nvSpPr>
            <p:cNvPr id="9" name="线形标注 1 8"/>
            <p:cNvSpPr/>
            <p:nvPr/>
          </p:nvSpPr>
          <p:spPr>
            <a:xfrm>
              <a:off x="3886200" y="5032463"/>
              <a:ext cx="4648200" cy="903288"/>
            </a:xfrm>
            <a:prstGeom prst="borderCallout1">
              <a:avLst>
                <a:gd name="adj1" fmla="val 49872"/>
                <a:gd name="adj2" fmla="val -2326"/>
                <a:gd name="adj3" fmla="val 16507"/>
                <a:gd name="adj4" fmla="val -60171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/>
            </a:p>
          </p:txBody>
        </p:sp>
        <p:sp>
          <p:nvSpPr>
            <p:cNvPr id="30728" name="TextBox 9"/>
            <p:cNvSpPr txBox="1">
              <a:spLocks noChangeArrowheads="1"/>
            </p:cNvSpPr>
            <p:nvPr/>
          </p:nvSpPr>
          <p:spPr bwMode="auto">
            <a:xfrm>
              <a:off x="3927929" y="5160941"/>
              <a:ext cx="460647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/>
                <a:t>点击检索字段名和逻辑算符，构建检索式，得到更为准确的检索结果</a:t>
              </a:r>
              <a:endParaRPr lang="zh-CN" altLang="en-US" b="1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8" y="477184"/>
            <a:ext cx="12292580" cy="5971742"/>
          </a:xfrm>
          <a:prstGeom prst="rect">
            <a:avLst/>
          </a:prstGeom>
        </p:spPr>
      </p:pic>
      <p:sp>
        <p:nvSpPr>
          <p:cNvPr id="3" name="爆炸形 1 2"/>
          <p:cNvSpPr/>
          <p:nvPr/>
        </p:nvSpPr>
        <p:spPr>
          <a:xfrm>
            <a:off x="1082551" y="1943100"/>
            <a:ext cx="836737" cy="752475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爆炸形 1 3"/>
          <p:cNvSpPr/>
          <p:nvPr/>
        </p:nvSpPr>
        <p:spPr>
          <a:xfrm>
            <a:off x="4424362" y="1511299"/>
            <a:ext cx="1485549" cy="664009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爆炸形 1 4"/>
          <p:cNvSpPr/>
          <p:nvPr/>
        </p:nvSpPr>
        <p:spPr>
          <a:xfrm>
            <a:off x="74045" y="3896627"/>
            <a:ext cx="533400" cy="4572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751" name="AutoShape 10"/>
          <p:cNvSpPr>
            <a:spLocks noChangeArrowheads="1"/>
          </p:cNvSpPr>
          <p:nvPr/>
        </p:nvSpPr>
        <p:spPr bwMode="auto">
          <a:xfrm rot="16200000">
            <a:off x="3431444" y="5279073"/>
            <a:ext cx="419100" cy="1003300"/>
          </a:xfrm>
          <a:prstGeom prst="upArrow">
            <a:avLst>
              <a:gd name="adj1" fmla="val 50000"/>
              <a:gd name="adj2" fmla="val 5620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1754" name="TextBox 1"/>
          <p:cNvSpPr txBox="1">
            <a:spLocks noChangeArrowheads="1"/>
          </p:cNvSpPr>
          <p:nvPr/>
        </p:nvSpPr>
        <p:spPr bwMode="auto">
          <a:xfrm>
            <a:off x="6260123" y="1795463"/>
            <a:ext cx="5072911" cy="46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b="1" dirty="0"/>
          </a:p>
        </p:txBody>
      </p:sp>
      <p:sp>
        <p:nvSpPr>
          <p:cNvPr id="14" name="爆炸形 1 13"/>
          <p:cNvSpPr/>
          <p:nvPr/>
        </p:nvSpPr>
        <p:spPr>
          <a:xfrm>
            <a:off x="5078413" y="2027414"/>
            <a:ext cx="735246" cy="628905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爆炸形 1 15"/>
          <p:cNvSpPr/>
          <p:nvPr/>
        </p:nvSpPr>
        <p:spPr>
          <a:xfrm>
            <a:off x="1500919" y="3886450"/>
            <a:ext cx="533400" cy="4572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爆炸形 1 15"/>
          <p:cNvSpPr/>
          <p:nvPr/>
        </p:nvSpPr>
        <p:spPr>
          <a:xfrm flipV="1">
            <a:off x="1082551" y="3816032"/>
            <a:ext cx="533400" cy="537411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标注: 线形 9"/>
          <p:cNvSpPr/>
          <p:nvPr/>
        </p:nvSpPr>
        <p:spPr>
          <a:xfrm>
            <a:off x="7293715" y="3370826"/>
            <a:ext cx="5072910" cy="890411"/>
          </a:xfrm>
          <a:prstGeom prst="borderCallout1">
            <a:avLst>
              <a:gd name="adj1" fmla="val 47188"/>
              <a:gd name="adj2" fmla="val -1123"/>
              <a:gd name="adj3" fmla="val 117240"/>
              <a:gd name="adj4" fmla="val -2767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二目逻辑运算符“</a:t>
            </a:r>
            <a:r>
              <a:rPr lang="en-US" altLang="zh-CN" b="1" dirty="0">
                <a:solidFill>
                  <a:schemeClr val="tx1"/>
                </a:solidFill>
              </a:rPr>
              <a:t>AND”</a:t>
            </a:r>
            <a:r>
              <a:rPr lang="zh-CN" altLang="en-US" b="1" dirty="0">
                <a:solidFill>
                  <a:schemeClr val="tx1"/>
                </a:solidFill>
              </a:rPr>
              <a:t>、“</a:t>
            </a:r>
            <a:r>
              <a:rPr lang="en-US" altLang="zh-CN" b="1" dirty="0">
                <a:solidFill>
                  <a:schemeClr val="tx1"/>
                </a:solidFill>
              </a:rPr>
              <a:t>OR”</a:t>
            </a:r>
            <a:r>
              <a:rPr lang="zh-CN" altLang="en-US" b="1" dirty="0">
                <a:solidFill>
                  <a:schemeClr val="tx1"/>
                </a:solidFill>
              </a:rPr>
              <a:t>和“</a:t>
            </a:r>
            <a:r>
              <a:rPr lang="en-US" altLang="zh-CN" b="1" dirty="0">
                <a:solidFill>
                  <a:schemeClr val="tx1"/>
                </a:solidFill>
              </a:rPr>
              <a:t>NOT”</a:t>
            </a:r>
            <a:r>
              <a:rPr lang="zh-CN" altLang="en-US" b="1" dirty="0">
                <a:solidFill>
                  <a:schemeClr val="tx1"/>
                </a:solidFill>
              </a:rPr>
              <a:t>，不能在同一级使用，要用英文括号“</a:t>
            </a:r>
            <a:r>
              <a:rPr lang="en-US" altLang="zh-CN" b="1" dirty="0">
                <a:solidFill>
                  <a:schemeClr val="tx1"/>
                </a:solidFill>
              </a:rPr>
              <a:t>()”</a:t>
            </a:r>
            <a:r>
              <a:rPr lang="zh-CN" altLang="en-US" b="1" dirty="0">
                <a:solidFill>
                  <a:schemeClr val="tx1"/>
                </a:solidFill>
              </a:rPr>
              <a:t>进行分割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19" y="4414068"/>
            <a:ext cx="5210175" cy="40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31751" grpId="0" animBg="1"/>
      <p:bldP spid="14" grpId="0" animBg="1"/>
      <p:bldP spid="16" grpId="0" animBg="1"/>
      <p:bldP spid="17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86627"/>
            <a:ext cx="12223872" cy="7055318"/>
            <a:chOff x="0" y="-86627"/>
            <a:chExt cx="12223872" cy="705531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86627"/>
              <a:ext cx="12192000" cy="481335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26729"/>
              <a:ext cx="12223872" cy="2241962"/>
            </a:xfrm>
            <a:prstGeom prst="rect">
              <a:avLst/>
            </a:prstGeom>
          </p:spPr>
        </p:pic>
      </p:grpSp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415491" y="4146183"/>
            <a:ext cx="533400" cy="466725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85"/>
            <a:ext cx="12191920" cy="5924390"/>
          </a:xfrm>
          <a:prstGeom prst="rect">
            <a:avLst/>
          </a:prstGeom>
        </p:spPr>
      </p:pic>
      <p:sp>
        <p:nvSpPr>
          <p:cNvPr id="3" name="上箭头 2"/>
          <p:cNvSpPr/>
          <p:nvPr/>
        </p:nvSpPr>
        <p:spPr>
          <a:xfrm rot="19730366">
            <a:off x="5484194" y="1361826"/>
            <a:ext cx="304800" cy="896937"/>
          </a:xfrm>
          <a:prstGeom prst="upArrow">
            <a:avLst>
              <a:gd name="adj1" fmla="val 50000"/>
              <a:gd name="adj2" fmla="val 1134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568918" y="1395663"/>
            <a:ext cx="37923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85"/>
            <a:ext cx="12172110" cy="5914764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 rot="19730366">
            <a:off x="433321" y="1575987"/>
            <a:ext cx="304800" cy="898525"/>
          </a:xfrm>
          <a:prstGeom prst="upArrow">
            <a:avLst>
              <a:gd name="adj1" fmla="val 50000"/>
              <a:gd name="adj2" fmla="val 1134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8" y="0"/>
            <a:ext cx="113769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9" y="143669"/>
            <a:ext cx="14478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12" y="2752725"/>
            <a:ext cx="6761162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45" y="923925"/>
            <a:ext cx="2590800" cy="2667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上箭头 4"/>
          <p:cNvSpPr/>
          <p:nvPr/>
        </p:nvSpPr>
        <p:spPr>
          <a:xfrm>
            <a:off x="7328096" y="5304813"/>
            <a:ext cx="304800" cy="762000"/>
          </a:xfrm>
          <a:prstGeom prst="upArrow">
            <a:avLst>
              <a:gd name="adj1" fmla="val 50000"/>
              <a:gd name="adj2" fmla="val 113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6019801" y="1312864"/>
            <a:ext cx="3617913" cy="782637"/>
            <a:chOff x="4495800" y="1313547"/>
            <a:chExt cx="3617686" cy="781268"/>
          </a:xfrm>
        </p:grpSpPr>
        <p:sp>
          <p:nvSpPr>
            <p:cNvPr id="2" name="线形标注 1 1"/>
            <p:cNvSpPr/>
            <p:nvPr/>
          </p:nvSpPr>
          <p:spPr>
            <a:xfrm>
              <a:off x="4495800" y="1313547"/>
              <a:ext cx="3617686" cy="781268"/>
            </a:xfrm>
            <a:prstGeom prst="borderCallout1">
              <a:avLst>
                <a:gd name="adj1" fmla="val 47321"/>
                <a:gd name="adj2" fmla="val 429"/>
                <a:gd name="adj3" fmla="val 264260"/>
                <a:gd name="adj4" fmla="val -4267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895" name="TextBox 5"/>
            <p:cNvSpPr txBox="1">
              <a:spLocks noChangeArrowheads="1"/>
            </p:cNvSpPr>
            <p:nvPr/>
          </p:nvSpPr>
          <p:spPr bwMode="auto">
            <a:xfrm>
              <a:off x="4532086" y="1313547"/>
              <a:ext cx="354511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zh-CN" b="1" dirty="0"/>
                <a:t>文件夹命名规则：</a:t>
              </a:r>
              <a:endParaRPr lang="en-US" altLang="zh-CN" b="1" dirty="0"/>
            </a:p>
            <a:p>
              <a:r>
                <a:rPr lang="zh-CN" altLang="zh-CN" b="1" dirty="0"/>
                <a:t>申请号＋公开（公告）号＋语言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图片 1" descr="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1" y="31846"/>
            <a:ext cx="11347937" cy="682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9" y="0"/>
            <a:ext cx="10192601" cy="7070969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/>
          <p:cNvSpPr txBox="1"/>
          <p:nvPr/>
        </p:nvSpPr>
        <p:spPr>
          <a:xfrm>
            <a:off x="1208383" y="280574"/>
            <a:ext cx="6134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利用中国知识产权网检索课题</a:t>
            </a:r>
            <a:endParaRPr lang="zh-CN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160510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3" descr="77"/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3468" y="769970"/>
            <a:ext cx="10076280" cy="6116748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9553495" y="2446337"/>
            <a:ext cx="482600" cy="982663"/>
          </a:xfrm>
          <a:prstGeom prst="up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8194" name="Rectangle 2"/>
          <p:cNvSpPr>
            <a:spLocks noGrp="1" noRot="1" noChangeArrowheads="1"/>
          </p:cNvSpPr>
          <p:nvPr>
            <p:ph idx="1"/>
          </p:nvPr>
        </p:nvSpPr>
        <p:spPr>
          <a:xfrm>
            <a:off x="6096000" y="154631"/>
            <a:ext cx="3940095" cy="495275"/>
          </a:xfrm>
          <a:solidFill>
            <a:srgbClr val="FFFF00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http://www.cnipr.com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9020175" y="1515110"/>
            <a:ext cx="2258060" cy="1156335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32770" grpId="0" animBg="1"/>
      <p:bldP spid="3277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5" y="0"/>
            <a:ext cx="10656757" cy="6858000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9643243" y="985620"/>
            <a:ext cx="838200" cy="914400"/>
            <a:chOff x="5232" y="816"/>
            <a:chExt cx="528" cy="576"/>
          </a:xfrm>
          <a:noFill/>
        </p:grpSpPr>
        <p:sp>
          <p:nvSpPr>
            <p:cNvPr id="56325" name="Rectangle 4"/>
            <p:cNvSpPr/>
            <p:nvPr/>
          </p:nvSpPr>
          <p:spPr>
            <a:xfrm>
              <a:off x="5232" y="816"/>
              <a:ext cx="528" cy="192"/>
            </a:xfrm>
            <a:prstGeom prst="rect">
              <a:avLst/>
            </a:pr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 anchorCtr="0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6" name="AutoShape 5"/>
            <p:cNvSpPr/>
            <p:nvPr/>
          </p:nvSpPr>
          <p:spPr>
            <a:xfrm>
              <a:off x="5424" y="1008"/>
              <a:ext cx="228" cy="384"/>
            </a:xfrm>
            <a:prstGeom prst="upArrow">
              <a:avLst>
                <a:gd name="adj1" fmla="val 50000"/>
                <a:gd name="adj2" fmla="val 66617"/>
              </a:avLst>
            </a:pr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wrap="none" anchor="ctr" anchorCtr="0"/>
            <a:lstStyle/>
            <a:p>
              <a:pPr algn="ctr"/>
              <a:endParaRPr lang="zh-CN" altLang="en-US" dirty="0">
                <a:noFill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内容占位符 3" descr="66"/>
          <p:cNvPicPr>
            <a:picLocks noGrp="1" noRot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887" y="174868"/>
            <a:ext cx="9982225" cy="6683132"/>
          </a:xfrm>
        </p:spPr>
      </p:pic>
      <p:sp>
        <p:nvSpPr>
          <p:cNvPr id="7" name="上箭头 6"/>
          <p:cNvSpPr/>
          <p:nvPr/>
        </p:nvSpPr>
        <p:spPr>
          <a:xfrm>
            <a:off x="8385542" y="2444750"/>
            <a:ext cx="482600" cy="984250"/>
          </a:xfrm>
          <a:prstGeom prst="up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内容占位符 5" descr="88"/>
          <p:cNvPicPr>
            <a:picLocks noGrp="1" noRot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9264" y="-3175"/>
            <a:ext cx="8753475" cy="69977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内容占位符 7" descr="222"/>
          <p:cNvPicPr>
            <a:picLocks noGrp="1" noRot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862" y="-30163"/>
            <a:ext cx="9547226" cy="6783388"/>
          </a:xfrm>
        </p:spPr>
      </p:pic>
      <p:sp>
        <p:nvSpPr>
          <p:cNvPr id="7" name="矩形 6"/>
          <p:cNvSpPr/>
          <p:nvPr/>
        </p:nvSpPr>
        <p:spPr>
          <a:xfrm>
            <a:off x="3829051" y="1581150"/>
            <a:ext cx="2430463" cy="763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5" name="矩形 4"/>
          <p:cNvSpPr/>
          <p:nvPr/>
        </p:nvSpPr>
        <p:spPr>
          <a:xfrm>
            <a:off x="1895475" y="1238250"/>
            <a:ext cx="1246188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5" grpId="0" bldLvl="0" animBg="1"/>
      <p:bldP spid="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内容占位符 3" descr="111"/>
          <p:cNvPicPr>
            <a:picLocks noGrp="1" noRot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9212" y="234951"/>
            <a:ext cx="9551988" cy="6577013"/>
          </a:xfrm>
        </p:spPr>
      </p:pic>
      <p:sp>
        <p:nvSpPr>
          <p:cNvPr id="7" name="矩形 6"/>
          <p:cNvSpPr/>
          <p:nvPr/>
        </p:nvSpPr>
        <p:spPr>
          <a:xfrm>
            <a:off x="2628901" y="1520826"/>
            <a:ext cx="5470525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94" y="3417975"/>
            <a:ext cx="4998474" cy="3312942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" name="组合 5"/>
          <p:cNvGrpSpPr/>
          <p:nvPr/>
        </p:nvGrpSpPr>
        <p:grpSpPr>
          <a:xfrm>
            <a:off x="9267776" y="3023871"/>
            <a:ext cx="2887980" cy="1157311"/>
            <a:chOff x="9411286" y="2926081"/>
            <a:chExt cx="2887980" cy="1157311"/>
          </a:xfrm>
        </p:grpSpPr>
        <p:sp>
          <p:nvSpPr>
            <p:cNvPr id="2" name="椭圆 1"/>
            <p:cNvSpPr/>
            <p:nvPr/>
          </p:nvSpPr>
          <p:spPr>
            <a:xfrm>
              <a:off x="9411286" y="3661361"/>
              <a:ext cx="661182" cy="4220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" name="对话气泡: 矩形 4"/>
            <p:cNvSpPr/>
            <p:nvPr/>
          </p:nvSpPr>
          <p:spPr>
            <a:xfrm>
              <a:off x="10072321" y="2926081"/>
              <a:ext cx="2226945" cy="735330"/>
            </a:xfrm>
            <a:prstGeom prst="wedgeRectCallout">
              <a:avLst>
                <a:gd name="adj1" fmla="val -50992"/>
                <a:gd name="adj2" fmla="val 73334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此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“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下载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”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链接只能下载著录项目，不能下载全文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2628901" y="4051495"/>
            <a:ext cx="20556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对话气泡: 矩形 9"/>
          <p:cNvSpPr/>
          <p:nvPr/>
        </p:nvSpPr>
        <p:spPr>
          <a:xfrm>
            <a:off x="43815" y="3328035"/>
            <a:ext cx="2320290" cy="723265"/>
          </a:xfrm>
          <a:prstGeom prst="wedgeRectCallout">
            <a:avLst>
              <a:gd name="adj1" fmla="val 64723"/>
              <a:gd name="adj2" fmla="val 34021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只有点击专利名，才可在线浏览及下载全文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7" grpId="3" animBg="1"/>
      <p:bldP spid="10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051" y="618978"/>
            <a:ext cx="12459051" cy="6239022"/>
          </a:xfrm>
        </p:spPr>
      </p:pic>
      <p:sp>
        <p:nvSpPr>
          <p:cNvPr id="6" name="矩形 5"/>
          <p:cNvSpPr/>
          <p:nvPr/>
        </p:nvSpPr>
        <p:spPr>
          <a:xfrm>
            <a:off x="119575" y="1832122"/>
            <a:ext cx="1280160" cy="3225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77441" y="1456690"/>
            <a:ext cx="2686928" cy="37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矩形 8"/>
          <p:cNvSpPr/>
          <p:nvPr/>
        </p:nvSpPr>
        <p:spPr>
          <a:xfrm>
            <a:off x="0" y="5730146"/>
            <a:ext cx="1617785" cy="809574"/>
          </a:xfrm>
          <a:prstGeom prst="wedgeRectCallout">
            <a:avLst>
              <a:gd name="adj1" fmla="val 7783"/>
              <a:gd name="adj2" fmla="val -146588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按需选择在线浏览专利内容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对话气泡: 矩形 9"/>
          <p:cNvSpPr/>
          <p:nvPr/>
        </p:nvSpPr>
        <p:spPr>
          <a:xfrm>
            <a:off x="4220308" y="618977"/>
            <a:ext cx="2082019" cy="404787"/>
          </a:xfrm>
          <a:prstGeom prst="wedgeRectCallout">
            <a:avLst>
              <a:gd name="adj1" fmla="val -77153"/>
              <a:gd name="adj2" fmla="val 15576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下载专利全文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" y="0"/>
            <a:ext cx="12221441" cy="6154614"/>
          </a:xfr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1261"/>
            <a:ext cx="12192000" cy="217347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0424160" y="0"/>
            <a:ext cx="731520" cy="7033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482" y="972423"/>
            <a:ext cx="10597209" cy="389538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利用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国家知识产权网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中国知识产权网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完成如下检索任务；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hangingPunct="1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、检索发明人为王千的华为手机专利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、检索与自己同名的发明人专利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、检索自己的课题，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下载并研读与课题相关的专利全文，为撰写课题综述做准备。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" y="1185238"/>
            <a:ext cx="12112636" cy="5672762"/>
          </a:xfrm>
          <a:prstGeom prst="rect">
            <a:avLst/>
          </a:prstGeom>
        </p:spPr>
      </p:pic>
      <p:sp>
        <p:nvSpPr>
          <p:cNvPr id="4" name="TextBox 32"/>
          <p:cNvSpPr txBox="1"/>
          <p:nvPr/>
        </p:nvSpPr>
        <p:spPr>
          <a:xfrm>
            <a:off x="1320800" y="440055"/>
            <a:ext cx="721741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三、学位论文及其他特种文献的检索实践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Rot="1" noChangeArrowheads="1"/>
          </p:cNvSpPr>
          <p:nvPr/>
        </p:nvSpPr>
        <p:spPr bwMode="auto">
          <a:xfrm>
            <a:off x="3529403" y="1244722"/>
            <a:ext cx="7852947" cy="6509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CNKI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中国博士、优秀硕士学位论文全文数据库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36975" y="2880995"/>
            <a:ext cx="950595" cy="1024255"/>
            <a:chOff x="5885" y="4537"/>
            <a:chExt cx="1497" cy="1613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885" y="4537"/>
              <a:ext cx="1497" cy="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rgbClr val="FF0000"/>
              </a:solidFill>
              <a:prstDash val="solid"/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" name="上箭头 2"/>
            <p:cNvSpPr/>
            <p:nvPr/>
          </p:nvSpPr>
          <p:spPr>
            <a:xfrm>
              <a:off x="6324" y="5093"/>
              <a:ext cx="619" cy="105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930" y="0"/>
            <a:ext cx="950150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上箭头 2"/>
          <p:cNvSpPr/>
          <p:nvPr/>
        </p:nvSpPr>
        <p:spPr>
          <a:xfrm>
            <a:off x="9354185" y="696595"/>
            <a:ext cx="393065" cy="671195"/>
          </a:xfrm>
          <a:prstGeom prst="up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/>
        </p:nvSpPr>
        <p:spPr bwMode="auto">
          <a:xfrm>
            <a:off x="3517301" y="262024"/>
            <a:ext cx="5157397" cy="6509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CNKI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中国重要会议论文全文数据库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" y="1064922"/>
            <a:ext cx="12071531" cy="565351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57253" y="2775117"/>
            <a:ext cx="950595" cy="1024255"/>
            <a:chOff x="5885" y="4537"/>
            <a:chExt cx="1497" cy="1613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5885" y="4537"/>
              <a:ext cx="1497" cy="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rgbClr val="FF0000"/>
              </a:solidFill>
              <a:prstDash val="solid"/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上箭头 10"/>
            <p:cNvSpPr/>
            <p:nvPr/>
          </p:nvSpPr>
          <p:spPr>
            <a:xfrm>
              <a:off x="6324" y="5093"/>
              <a:ext cx="619" cy="105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0"/>
            <a:ext cx="1129665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椭圆 7"/>
          <p:cNvSpPr/>
          <p:nvPr/>
        </p:nvSpPr>
        <p:spPr>
          <a:xfrm>
            <a:off x="3409950" y="4589145"/>
            <a:ext cx="990600" cy="685800"/>
          </a:xfrm>
          <a:prstGeom prst="ellipse">
            <a:avLst/>
          </a:prstGeom>
          <a:noFill/>
          <a:ln w="4445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715" y="0"/>
            <a:ext cx="96399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13"/>
            <a:ext cx="12133187" cy="5682387"/>
          </a:xfrm>
          <a:prstGeom prst="rect">
            <a:avLst/>
          </a:prstGeom>
        </p:spPr>
      </p:pic>
      <p:sp>
        <p:nvSpPr>
          <p:cNvPr id="4" name="Rectangle 2"/>
          <p:cNvSpPr>
            <a:spLocks noGrp="1" noRot="1" noChangeArrowheads="1"/>
          </p:cNvSpPr>
          <p:nvPr/>
        </p:nvSpPr>
        <p:spPr bwMode="auto">
          <a:xfrm>
            <a:off x="3517301" y="262024"/>
            <a:ext cx="5157397" cy="6509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CNKI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国家标准全文数据库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99400" y="2871369"/>
            <a:ext cx="950595" cy="1024255"/>
            <a:chOff x="5885" y="4537"/>
            <a:chExt cx="1497" cy="1613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5885" y="4537"/>
              <a:ext cx="1497" cy="5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8575" cmpd="sng">
              <a:solidFill>
                <a:srgbClr val="FF0000"/>
              </a:solidFill>
              <a:prstDash val="solid"/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上箭头 9"/>
            <p:cNvSpPr/>
            <p:nvPr/>
          </p:nvSpPr>
          <p:spPr>
            <a:xfrm>
              <a:off x="6324" y="5093"/>
              <a:ext cx="619" cy="105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255" y="0"/>
            <a:ext cx="963485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8072" y="1394064"/>
            <a:ext cx="10597209" cy="368437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利用中国知网（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CNKI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数据库）完成如下检索任务：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、利用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CNKI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的“博硕士学位论文全文数据库”检索自己的课题，筛选与课题相关的学位论文下载，为后续论文撰写做准备；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、利用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CNKI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的“中国重要会议论文全文数据库”检索自己的课题，不做下载要求；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任务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、利用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CNKI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的“国家标准全文数据库”检索自己的课题，不做下载要求。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占位符 111618"/>
          <p:cNvSpPr>
            <a:spLocks noGrp="1" noRot="1"/>
          </p:cNvSpPr>
          <p:nvPr>
            <p:ph idx="1"/>
          </p:nvPr>
        </p:nvSpPr>
        <p:spPr>
          <a:xfrm>
            <a:off x="1320800" y="1931035"/>
            <a:ext cx="10043160" cy="58864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任务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：利用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国家哲学社会科学文献中心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搜索哲学、社会科学的文献资源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</a:t>
            </a:r>
            <a:endParaRPr kumimoji="0" lang="en-US" altLang="zh-CN" sz="28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TextBox 32"/>
          <p:cNvSpPr txBox="1"/>
          <p:nvPr/>
        </p:nvSpPr>
        <p:spPr>
          <a:xfrm>
            <a:off x="1320925" y="439772"/>
            <a:ext cx="613495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四、网络学术资源搜索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11618"/>
          <p:cNvSpPr>
            <a:spLocks noGrp="1" noRot="1"/>
          </p:cNvSpPr>
          <p:nvPr>
            <p:custDataLst>
              <p:tags r:id="rId2"/>
            </p:custDataLst>
          </p:nvPr>
        </p:nvSpPr>
        <p:spPr>
          <a:xfrm>
            <a:off x="1320800" y="3695700"/>
            <a:ext cx="10043160" cy="588645"/>
          </a:xfrm>
        </p:spPr>
        <p:txBody>
          <a:bodyPr vert="horz" wrap="square" lIns="91440" tIns="45720" rIns="91440" bIns="45720" numCol="1" anchor="t" anchorCtr="0" compatLnSpc="1"/>
          <a:lstStyle>
            <a:lvl1pPr marL="456565" indent="-4565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989330" indent="-3803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522095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2131060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740025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3348990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955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285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0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任务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：利用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国家科技图书文献中心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搜索工程技术、自然科学的文献资源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</a:t>
            </a:r>
            <a:endParaRPr kumimoji="0" lang="en-US" altLang="zh-CN" sz="28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0"/>
            <a:ext cx="101593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4495" y="2386965"/>
            <a:ext cx="1016000" cy="245745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</a:t>
            </a:r>
            <a:endParaRPr lang="zh-CN" altLang="en-US" sz="1600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10505" y="2145665"/>
            <a:ext cx="1831340" cy="7277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585" y="0"/>
            <a:ext cx="81641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360" y="0"/>
            <a:ext cx="10494645" cy="68580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616200" y="2379345"/>
            <a:ext cx="1831340" cy="572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00350" y="2571115"/>
            <a:ext cx="1422400" cy="2457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仿真机器人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280" y="0"/>
            <a:ext cx="79654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71090" y="1512570"/>
            <a:ext cx="8121015" cy="5133975"/>
          </a:xfrm>
          <a:prstGeom prst="rect">
            <a:avLst/>
          </a:prstGeom>
        </p:spPr>
      </p:pic>
      <p:sp>
        <p:nvSpPr>
          <p:cNvPr id="2" name="文本占位符 111618"/>
          <p:cNvSpPr>
            <a:spLocks noGrp="1" noRot="1"/>
          </p:cNvSpPr>
          <p:nvPr>
            <p:custDataLst>
              <p:tags r:id="rId3"/>
            </p:custDataLst>
          </p:nvPr>
        </p:nvSpPr>
        <p:spPr>
          <a:xfrm>
            <a:off x="1074420" y="613410"/>
            <a:ext cx="10043160" cy="588645"/>
          </a:xfrm>
        </p:spPr>
        <p:txBody>
          <a:bodyPr vert="horz" wrap="square" lIns="91440" tIns="45720" rIns="91440" bIns="45720" numCol="1" anchor="t" anchorCtr="0" compatLnSpc="1"/>
          <a:lstStyle>
            <a:lvl1pPr marL="456565" indent="-4565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989330" indent="-3803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522095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2131060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740025" indent="-304165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3348990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955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285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0" indent="-304165" algn="l" defTabSz="121793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任务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11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：利用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百度学术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辅助论文撰写格式的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小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tips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”   </a:t>
            </a:r>
            <a:endParaRPr kumimoji="0" lang="en-US" altLang="zh-CN" sz="28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内容占位符 10"/>
          <p:cNvSpPr>
            <a:spLocks noGrp="1" noRot="1"/>
          </p:cNvSpPr>
          <p:nvPr>
            <p:ph idx="1"/>
          </p:nvPr>
        </p:nvSpPr>
        <p:spPr>
          <a:xfrm>
            <a:off x="2096135" y="1365885"/>
            <a:ext cx="8312150" cy="35814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尼龙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聚酰胺的俗称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锦纶是聚酰胺纤维的商品名称，又称耐纶。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英文名称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Polyamide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（简称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PA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5695" y="0"/>
            <a:ext cx="741997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159" name="矩形 109571"/>
          <p:cNvSpPr/>
          <p:nvPr/>
        </p:nvSpPr>
        <p:spPr>
          <a:xfrm>
            <a:off x="2688590" y="536575"/>
            <a:ext cx="1476375" cy="60058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0" name="线形标注 1 6"/>
          <p:cNvSpPr/>
          <p:nvPr/>
        </p:nvSpPr>
        <p:spPr>
          <a:xfrm>
            <a:off x="7086600" y="3505200"/>
            <a:ext cx="2438400" cy="1066800"/>
          </a:xfrm>
          <a:prstGeom prst="borderCallout1">
            <a:avLst>
              <a:gd name="adj1" fmla="val 49241"/>
              <a:gd name="adj2" fmla="val -1625"/>
              <a:gd name="adj3" fmla="val 5892"/>
              <a:gd name="adj4" fmla="val -64036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TextBox 10"/>
          <p:cNvSpPr txBox="1"/>
          <p:nvPr/>
        </p:nvSpPr>
        <p:spPr>
          <a:xfrm>
            <a:off x="7143750" y="3622675"/>
            <a:ext cx="23241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可直接复制引用该篇文献作为参考文献，省去格式著录上的麻烦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92710" y="2903220"/>
            <a:ext cx="1657985" cy="719455"/>
          </a:xfrm>
          <a:prstGeom prst="borderCallout1">
            <a:avLst>
              <a:gd name="adj1" fmla="val 49338"/>
              <a:gd name="adj2" fmla="val 99863"/>
              <a:gd name="adj3" fmla="val 138658"/>
              <a:gd name="adj4" fmla="val 16767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可选择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免费下载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文献分组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751455" y="4004945"/>
            <a:ext cx="13087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625" y="0"/>
            <a:ext cx="9731375" cy="6858000"/>
          </a:xfrm>
          <a:prstGeom prst="rect">
            <a:avLst/>
          </a:prstGeom>
        </p:spPr>
      </p:pic>
      <p:sp>
        <p:nvSpPr>
          <p:cNvPr id="49160" name="线形标注 1 6"/>
          <p:cNvSpPr/>
          <p:nvPr>
            <p:custDataLst>
              <p:tags r:id="rId2"/>
            </p:custDataLst>
          </p:nvPr>
        </p:nvSpPr>
        <p:spPr>
          <a:xfrm>
            <a:off x="22225" y="2354580"/>
            <a:ext cx="2438400" cy="523875"/>
          </a:xfrm>
          <a:prstGeom prst="borderCallout1">
            <a:avLst>
              <a:gd name="adj1" fmla="val 47559"/>
              <a:gd name="adj2" fmla="val 101145"/>
              <a:gd name="adj3" fmla="val 168363"/>
              <a:gd name="adj4" fmla="val 171770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GB7714－2015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《信息与文献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参考文献著录规则》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线形标注 1 6"/>
          <p:cNvSpPr/>
          <p:nvPr>
            <p:custDataLst>
              <p:tags r:id="rId3"/>
            </p:custDataLst>
          </p:nvPr>
        </p:nvSpPr>
        <p:spPr>
          <a:xfrm>
            <a:off x="22225" y="3634105"/>
            <a:ext cx="2438400" cy="523875"/>
          </a:xfrm>
          <a:prstGeom prst="borderCallout1">
            <a:avLst>
              <a:gd name="adj1" fmla="val 47559"/>
              <a:gd name="adj2" fmla="val 101145"/>
              <a:gd name="adj3" fmla="val 103636"/>
              <a:gd name="adj4" fmla="val 199973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美国现代语言协会制定的论文指导格式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线形标注 1 6"/>
          <p:cNvSpPr/>
          <p:nvPr>
            <p:custDataLst>
              <p:tags r:id="rId4"/>
            </p:custDataLst>
          </p:nvPr>
        </p:nvSpPr>
        <p:spPr>
          <a:xfrm>
            <a:off x="0" y="4622800"/>
            <a:ext cx="2438400" cy="523875"/>
          </a:xfrm>
          <a:prstGeom prst="borderCallout1">
            <a:avLst>
              <a:gd name="adj1" fmla="val 47559"/>
              <a:gd name="adj2" fmla="val 101145"/>
              <a:gd name="adj3" fmla="val 59151"/>
              <a:gd name="adj4" fmla="val 20114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  <a:t>美国心理协会刊物准则</a:t>
            </a: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占位符 111618"/>
          <p:cNvSpPr>
            <a:spLocks noGrp="1" noRot="1"/>
          </p:cNvSpPr>
          <p:nvPr>
            <p:ph idx="1"/>
          </p:nvPr>
        </p:nvSpPr>
        <p:spPr>
          <a:xfrm>
            <a:off x="2137410" y="1308735"/>
            <a:ext cx="8032750" cy="2879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你都了解哪些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OA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Open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Access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）资源？</a:t>
            </a:r>
            <a:endParaRPr kumimoji="0" lang="en-US" altLang="zh-CN" sz="28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对照化大图书馆的</a:t>
            </a:r>
            <a:r>
              <a:rPr kumimoji="0" lang="en-US" altLang="zh-CN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OA</a:t>
            </a:r>
            <a:r>
              <a:rPr kumimoji="0" lang="zh-CN" altLang="en-US" sz="2800" b="1" i="0" u="none" strike="noStrike" kern="0" cap="none" spc="0" normalizeH="0" baseline="0" noProof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列表，查缺补漏一下吧</a:t>
            </a:r>
            <a:endParaRPr kumimoji="0" lang="zh-CN" altLang="en-US" sz="2800" b="1" i="0" u="none" strike="noStrike" kern="0" cap="none" spc="0" normalizeH="0" baseline="0" noProof="1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2475" y="0"/>
            <a:ext cx="8146415" cy="6858000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355" y="857250"/>
            <a:ext cx="849630" cy="1807845"/>
          </a:xfrm>
          <a:prstGeom prst="rect">
            <a:avLst/>
          </a:prstGeom>
        </p:spPr>
      </p:pic>
      <p:sp>
        <p:nvSpPr>
          <p:cNvPr id="4" name="Oval 4"/>
          <p:cNvSpPr/>
          <p:nvPr/>
        </p:nvSpPr>
        <p:spPr>
          <a:xfrm flipV="1">
            <a:off x="4392295" y="2409190"/>
            <a:ext cx="1692275" cy="36036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10800000"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0"/>
            <a:ext cx="8534400" cy="6858000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>
            <a:off x="5501005" y="3639185"/>
            <a:ext cx="287655" cy="1802130"/>
          </a:xfrm>
          <a:prstGeom prst="righ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64225" y="4417695"/>
            <a:ext cx="24384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按学科整理的网络免费资源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299710" y="5776595"/>
            <a:ext cx="412115" cy="9525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88660" y="5658485"/>
            <a:ext cx="16256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常规网络免费资源</a:t>
            </a:r>
            <a:endParaRPr lang="zh-CN" altLang="en-US" sz="1600" b="1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0"/>
            <a:ext cx="81927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53696" y="2577257"/>
            <a:ext cx="6884608" cy="1164749"/>
            <a:chOff x="2864303" y="2540764"/>
            <a:chExt cx="6392189" cy="741362"/>
          </a:xfrm>
        </p:grpSpPr>
        <p:sp>
          <p:nvSpPr>
            <p:cNvPr id="4" name="矩形 1"/>
            <p:cNvSpPr>
              <a:spLocks noChangeArrowheads="1"/>
            </p:cNvSpPr>
            <p:nvPr/>
          </p:nvSpPr>
          <p:spPr bwMode="auto">
            <a:xfrm>
              <a:off x="4371615" y="2540764"/>
              <a:ext cx="3365616" cy="741362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 w="57150" algn="ctr">
              <a:gradFill>
                <a:gsLst>
                  <a:gs pos="100000">
                    <a:srgbClr val="FFFFFF">
                      <a:lumMod val="85000"/>
                    </a:srgbClr>
                  </a:gs>
                  <a:gs pos="0">
                    <a:srgbClr val="FFFFFF"/>
                  </a:gs>
                </a:gsLst>
                <a:lin ang="5400000" scaled="0"/>
              </a:gradFill>
              <a:miter lim="800000"/>
            </a:ln>
            <a:effectLst>
              <a:outerShdw blurRad="2032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文本框 7"/>
            <p:cNvSpPr txBox="1">
              <a:spLocks noChangeArrowheads="1"/>
            </p:cNvSpPr>
            <p:nvPr/>
          </p:nvSpPr>
          <p:spPr bwMode="auto">
            <a:xfrm>
              <a:off x="4652252" y="2633487"/>
              <a:ext cx="2986059" cy="5289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66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讲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束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64303" y="2540764"/>
              <a:ext cx="837167" cy="714375"/>
              <a:chOff x="3864628" y="2695508"/>
              <a:chExt cx="837167" cy="714375"/>
            </a:xfrm>
          </p:grpSpPr>
          <p:sp>
            <p:nvSpPr>
              <p:cNvPr id="10" name="燕尾形 9"/>
              <p:cNvSpPr>
                <a:spLocks noChangeArrowheads="1"/>
              </p:cNvSpPr>
              <p:nvPr/>
            </p:nvSpPr>
            <p:spPr bwMode="auto">
              <a:xfrm>
                <a:off x="3864628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F17475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燕尾形 9"/>
              <p:cNvSpPr>
                <a:spLocks noChangeArrowheads="1"/>
              </p:cNvSpPr>
              <p:nvPr/>
            </p:nvSpPr>
            <p:spPr bwMode="auto">
              <a:xfrm>
                <a:off x="4244185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FFBF53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451464" y="2554257"/>
              <a:ext cx="805028" cy="714375"/>
              <a:chOff x="7016609" y="2695508"/>
              <a:chExt cx="805028" cy="714375"/>
            </a:xfrm>
          </p:grpSpPr>
          <p:sp>
            <p:nvSpPr>
              <p:cNvPr id="8" name="燕尾形 9"/>
              <p:cNvSpPr>
                <a:spLocks noChangeArrowheads="1"/>
              </p:cNvSpPr>
              <p:nvPr/>
            </p:nvSpPr>
            <p:spPr bwMode="auto">
              <a:xfrm rot="10800000">
                <a:off x="7016609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01B3C5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10800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燕尾形 9"/>
              <p:cNvSpPr>
                <a:spLocks noChangeArrowheads="1"/>
              </p:cNvSpPr>
              <p:nvPr/>
            </p:nvSpPr>
            <p:spPr bwMode="auto">
              <a:xfrm rot="10800000">
                <a:off x="7364026" y="2695508"/>
                <a:ext cx="457611" cy="714375"/>
              </a:xfrm>
              <a:prstGeom prst="chevron">
                <a:avLst>
                  <a:gd name="adj" fmla="val 50000"/>
                </a:avLst>
              </a:prstGeom>
              <a:solidFill>
                <a:srgbClr val="985CB0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10800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630" y="0"/>
            <a:ext cx="973074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9395" name="矩形 109571"/>
          <p:cNvSpPr/>
          <p:nvPr/>
        </p:nvSpPr>
        <p:spPr>
          <a:xfrm>
            <a:off x="1732915" y="751205"/>
            <a:ext cx="3383915" cy="1812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9396" name="直接连接符 7"/>
          <p:cNvCxnSpPr/>
          <p:nvPr/>
        </p:nvCxnSpPr>
        <p:spPr>
          <a:xfrm>
            <a:off x="3444875" y="3564890"/>
            <a:ext cx="3800475" cy="17145"/>
          </a:xfrm>
          <a:prstGeom prst="line">
            <a:avLst/>
          </a:prstGeom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97" name="上箭头 1"/>
          <p:cNvSpPr/>
          <p:nvPr/>
        </p:nvSpPr>
        <p:spPr>
          <a:xfrm>
            <a:off x="4834890" y="3564890"/>
            <a:ext cx="466725" cy="914400"/>
          </a:xfrm>
          <a:prstGeom prst="upArrow">
            <a:avLst>
              <a:gd name="adj1" fmla="val 50000"/>
              <a:gd name="adj2" fmla="val 72217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/>
            <a:tileRect/>
          </a:gradFill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ctr" anchorCtr="0"/>
          <a:lstStyle/>
          <a:p>
            <a:pPr algn="ctr"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57400" y="2286000"/>
            <a:ext cx="8211820" cy="3048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对检索词的延伸和扩展，可以帮助我们扩大检索范围！</a:t>
            </a:r>
            <a:endParaRPr kumimoji="0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Rot="1"/>
          </p:cNvSpPr>
          <p:nvPr>
            <p:ph type="body" idx="4294967295"/>
          </p:nvPr>
        </p:nvSpPr>
        <p:spPr>
          <a:xfrm>
            <a:off x="1145406" y="1588168"/>
            <a:ext cx="9449569" cy="3212432"/>
          </a:xfrm>
        </p:spPr>
        <p:txBody>
          <a:bodyPr vert="horz" wrap="square" lIns="91440" tIns="45720" rIns="91440" bIns="45720" anchor="t" anchorCtr="0"/>
          <a:lstStyle/>
          <a:p>
            <a:pPr marL="609600" indent="-609600" eaLnBrk="1" hangingPunct="1">
              <a:buNone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任务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indent="-609600" eaLnBrk="1" hangingPunct="1">
              <a:buNone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利用中国知网，尽可能准确、全面的检出与自己课题相关的中文期刊论文。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indent="-609600" eaLnBrk="1" hangingPunct="1">
              <a:buNone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筛选出一批与课题相关度高的中文文献下载、研读，为后续撰写综述论文做好准备。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09600" indent="-609600" eaLnBrk="1" hangingPunct="1"/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af65b4b-411f-47f3-9afc-0f2b2c9540ac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ZWNkMjY2MGZmY2NlZjg2Yzc0OTEwZjJkOWMyMGEyMm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2085</Words>
  <Application>WPS 演示</Application>
  <PresentationFormat>宽屏</PresentationFormat>
  <Paragraphs>222</Paragraphs>
  <Slides>66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Calibri</vt:lpstr>
      <vt:lpstr>Calibri</vt:lpstr>
      <vt:lpstr>黑体</vt:lpstr>
      <vt:lpstr>方正粗黑宋简体</vt:lpstr>
      <vt:lpstr>Arial Unicode MS</vt:lpstr>
      <vt:lpstr>等线</vt:lpstr>
      <vt:lpstr>Arial</vt:lpstr>
      <vt:lpstr>等线 Light</vt:lpstr>
      <vt:lpstr>华文隶书</vt:lpstr>
      <vt:lpstr>Office 主题​​</vt:lpstr>
      <vt:lpstr>1_Office 主题​​</vt:lpstr>
      <vt:lpstr>PowerPoint 演示文稿</vt:lpstr>
      <vt:lpstr>本次实践课主要内容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小可</cp:lastModifiedBy>
  <cp:revision>62</cp:revision>
  <dcterms:created xsi:type="dcterms:W3CDTF">2020-03-19T08:06:00Z</dcterms:created>
  <dcterms:modified xsi:type="dcterms:W3CDTF">2023-11-27T01:26:51Z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CAE88DAF417044C89BDEF8226C9758A4</vt:lpwstr>
  </property>
</Properties>
</file>